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5"/>
  </p:notesMasterIdLst>
  <p:sldIdLst>
    <p:sldId id="256" r:id="rId2"/>
    <p:sldId id="315" r:id="rId3"/>
    <p:sldId id="297" r:id="rId4"/>
    <p:sldId id="298" r:id="rId5"/>
    <p:sldId id="290" r:id="rId6"/>
    <p:sldId id="302" r:id="rId7"/>
    <p:sldId id="303" r:id="rId8"/>
    <p:sldId id="304" r:id="rId9"/>
    <p:sldId id="301" r:id="rId10"/>
    <p:sldId id="316" r:id="rId11"/>
    <p:sldId id="318" r:id="rId12"/>
    <p:sldId id="307" r:id="rId13"/>
    <p:sldId id="319" r:id="rId14"/>
    <p:sldId id="320" r:id="rId15"/>
    <p:sldId id="306" r:id="rId16"/>
    <p:sldId id="309" r:id="rId17"/>
    <p:sldId id="333" r:id="rId18"/>
    <p:sldId id="312" r:id="rId19"/>
    <p:sldId id="317" r:id="rId20"/>
    <p:sldId id="310" r:id="rId21"/>
    <p:sldId id="311" r:id="rId22"/>
    <p:sldId id="332" r:id="rId23"/>
    <p:sldId id="313" r:id="rId24"/>
    <p:sldId id="334" r:id="rId25"/>
    <p:sldId id="321" r:id="rId26"/>
    <p:sldId id="322" r:id="rId27"/>
    <p:sldId id="323" r:id="rId28"/>
    <p:sldId id="325" r:id="rId29"/>
    <p:sldId id="326" r:id="rId30"/>
    <p:sldId id="327" r:id="rId31"/>
    <p:sldId id="328" r:id="rId32"/>
    <p:sldId id="330" r:id="rId33"/>
    <p:sldId id="33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/>
    <p:restoredTop sz="70780" autoAdjust="0"/>
  </p:normalViewPr>
  <p:slideViewPr>
    <p:cSldViewPr>
      <p:cViewPr>
        <p:scale>
          <a:sx n="75" d="100"/>
          <a:sy n="75" d="100"/>
        </p:scale>
        <p:origin x="76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0FC5C-A4CB-4B7E-9814-F0CC25473B7C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96731-B3E5-4462-A5DD-EFA562CE1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8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chair.</a:t>
            </a:r>
            <a:endParaRPr lang="zh-CN" altLang="en-US" dirty="0" smtClean="0"/>
          </a:p>
          <a:p>
            <a:r>
              <a:rPr lang="en-US" altLang="zh-CN" dirty="0" smtClean="0"/>
              <a:t>Introduce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myself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title.</a:t>
            </a:r>
            <a:endParaRPr lang="zh-CN" altLang="en-US" dirty="0" smtClean="0"/>
          </a:p>
          <a:p>
            <a:r>
              <a:rPr lang="en-US" altLang="zh-CN" dirty="0" smtClean="0"/>
              <a:t>Alex,</a:t>
            </a:r>
            <a:r>
              <a:rPr lang="zh-CN" altLang="en-US" dirty="0" smtClean="0"/>
              <a:t> </a:t>
            </a:r>
            <a:r>
              <a:rPr lang="en-US" altLang="zh-CN" dirty="0" smtClean="0"/>
              <a:t>Bryan,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Christos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CMU,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Shiqiang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from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Tsinghua.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Tsinghua.</a:t>
            </a:r>
            <a:endParaRPr lang="zh-CN" altLang="en-US" dirty="0" smtClean="0"/>
          </a:p>
          <a:p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8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size/volume,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mass,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messages.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properties…?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74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Density: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size,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it’s’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suspicious.</a:t>
            </a:r>
            <a:endParaRPr lang="zh-CN" altLang="en-US" baseline="0" dirty="0" smtClean="0"/>
          </a:p>
          <a:p>
            <a:r>
              <a:rPr lang="en-US" altLang="zh-CN" baseline="0" dirty="0" smtClean="0"/>
              <a:t>Contract: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sparser,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block…</a:t>
            </a:r>
            <a:endParaRPr lang="zh-CN" altLang="en-US" baseline="0" dirty="0" smtClean="0"/>
          </a:p>
          <a:p>
            <a:r>
              <a:rPr lang="en-US" altLang="zh-CN" baseline="0" dirty="0" smtClean="0"/>
              <a:t>Size: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bigger,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it’s…</a:t>
            </a:r>
            <a:endParaRPr lang="zh-CN" altLang="en-US" baseline="0" dirty="0" smtClean="0"/>
          </a:p>
          <a:p>
            <a:r>
              <a:rPr lang="en-US" altLang="zh-CN" baseline="0" dirty="0" smtClean="0"/>
              <a:t>Concentration: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02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equal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mode.</a:t>
            </a:r>
            <a:endParaRPr lang="zh-CN" altLang="en-US" baseline="0" dirty="0" smtClean="0"/>
          </a:p>
          <a:p>
            <a:r>
              <a:rPr lang="en-US" altLang="zh-CN" dirty="0" smtClean="0"/>
              <a:t>So,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…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0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challenging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multi-modal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</a:t>
            </a:r>
            <a:r>
              <a:rPr lang="en-US" altLang="zh-CN" dirty="0" smtClean="0"/>
              <a:t>atisfy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axioms.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seconds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three…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weeks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properties,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months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seconds.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told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occurrence?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2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9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589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67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63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39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subsets of events take all the values in time mode, forming 3-mode dense blocks in 4-mode data. The cross- mode results indicate that a group of source IP addresses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continuously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packets to multiple destination servers with the same group of ports in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second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one hour.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70054-48A8-7544-A36B-366CD9A93C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66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2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motivation.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endParaRPr lang="zh-CN" altLang="en-US" baseline="0" dirty="0" smtClean="0"/>
          </a:p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gives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wants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inspecting,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fraudulent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messages,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promotional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billions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records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tens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baseline="0" dirty="0" smtClean="0"/>
              <a:t>columns.</a:t>
            </a:r>
            <a:endParaRPr lang="zh-CN" altLang="en-US" baseline="0" dirty="0" smtClean="0"/>
          </a:p>
          <a:p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information,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Johnson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Thompson,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hashtag,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URL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multi-modal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Retweet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hijacking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manipulating.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0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companies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monetary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incentives,</a:t>
            </a:r>
            <a:endParaRPr lang="zh-CN" altLang="en-US" baseline="0" dirty="0" smtClean="0"/>
          </a:p>
          <a:p>
            <a:r>
              <a:rPr lang="en-US" altLang="zh-CN" baseline="0" dirty="0" smtClean="0"/>
              <a:t>working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addresses/machines,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manipulating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accounts.</a:t>
            </a:r>
            <a:endParaRPr lang="zh-CN" altLang="en-US" baseline="0" dirty="0" smtClean="0"/>
          </a:p>
          <a:p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inject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messages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1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injecte</a:t>
            </a:r>
            <a:r>
              <a:rPr lang="en-US" altLang="zh-CN" baseline="0" dirty="0" smtClean="0"/>
              <a:t>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create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spot…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say,</a:t>
            </a:r>
            <a:r>
              <a:rPr lang="zh-CN" altLang="en-US" dirty="0" smtClean="0"/>
              <a:t> </a:t>
            </a:r>
            <a:r>
              <a:rPr lang="en-US" altLang="zh-CN" dirty="0" smtClean="0"/>
              <a:t>IP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address?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3-mode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3-mode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spot…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67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signals.</a:t>
            </a:r>
            <a:r>
              <a:rPr lang="en-US" altLang="zh-CN" dirty="0" smtClean="0"/>
              <a:t> 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modes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…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create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fraudsters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hashtags,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URLs.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</a:t>
            </a:r>
            <a:r>
              <a:rPr lang="en-US" altLang="zh-CN" dirty="0" smtClean="0"/>
              <a:t>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Friday, April 7, 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Friday, April 7, 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6304" y="1371600"/>
            <a:ext cx="7848600" cy="1927225"/>
          </a:xfrm>
        </p:spPr>
        <p:txBody>
          <a:bodyPr/>
          <a:lstStyle/>
          <a:p>
            <a:r>
              <a:rPr lang="en-US" altLang="zh-CN" sz="4000" dirty="0" smtClean="0"/>
              <a:t>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General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suspiciousness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metric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for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dense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blocks</a:t>
            </a: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multimodal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data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39104" cy="17526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Meng</a:t>
            </a:r>
            <a:r>
              <a:rPr lang="en-US" altLang="zh-CN" dirty="0" smtClean="0"/>
              <a:t> 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Illinois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Urbana-Champaign,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</a:t>
            </a:r>
          </a:p>
          <a:p>
            <a:endParaRPr lang="en-US" altLang="zh-CN" dirty="0"/>
          </a:p>
          <a:p>
            <a:r>
              <a:rPr lang="en-US" altLang="zh-CN" dirty="0" smtClean="0"/>
              <a:t>Joint work with</a:t>
            </a:r>
            <a:endParaRPr lang="zh-CN" altLang="en-US" dirty="0" smtClean="0"/>
          </a:p>
          <a:p>
            <a:r>
              <a:rPr lang="en-US" altLang="zh-CN" dirty="0" smtClean="0"/>
              <a:t>Alex </a:t>
            </a:r>
            <a:r>
              <a:rPr lang="en-US" altLang="zh-CN" dirty="0" err="1"/>
              <a:t>Beutel</a:t>
            </a:r>
            <a:r>
              <a:rPr lang="zh-CN" altLang="en-US" dirty="0"/>
              <a:t> </a:t>
            </a:r>
            <a:r>
              <a:rPr lang="en-US" altLang="zh-CN" dirty="0"/>
              <a:t>(CMU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 Cui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 Bryan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Hooi</a:t>
            </a:r>
            <a:r>
              <a:rPr lang="zh-CN" altLang="en-US" dirty="0" smtClean="0"/>
              <a:t> </a:t>
            </a:r>
            <a:r>
              <a:rPr lang="en-US" altLang="zh-CN" dirty="0" smtClean="0"/>
              <a:t>(CMU),</a:t>
            </a:r>
            <a:endParaRPr lang="zh-CN" altLang="en-US" dirty="0"/>
          </a:p>
          <a:p>
            <a:r>
              <a:rPr lang="en-US" altLang="zh-CN" dirty="0" err="1" smtClean="0"/>
              <a:t>Shiqiang</a:t>
            </a:r>
            <a:r>
              <a:rPr lang="en-US" altLang="zh-CN" dirty="0" smtClean="0"/>
              <a:t> Yang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Christos </a:t>
            </a:r>
            <a:r>
              <a:rPr lang="en-US" altLang="zh-CN" dirty="0" err="1" smtClean="0"/>
              <a:t>Faloutsos</a:t>
            </a:r>
            <a:r>
              <a:rPr lang="en-US" altLang="zh-CN" dirty="0" smtClean="0"/>
              <a:t> (CMU)</a:t>
            </a:r>
            <a:endParaRPr lang="zh-CN" altLang="en-US" dirty="0"/>
          </a:p>
        </p:txBody>
      </p:sp>
      <p:pic>
        <p:nvPicPr>
          <p:cNvPr id="13" name="Picture 2" descr="http://t1.gstatic.com/images?q=tbn:ANd9GcS--Z2tjZx2hn4UJjZ01orZ71dXMOBk49_50y6ZGr4Ciw6sONT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4417" y="6026928"/>
            <a:ext cx="615494" cy="685800"/>
          </a:xfrm>
          <a:prstGeom prst="rect">
            <a:avLst/>
          </a:prstGeom>
          <a:noFill/>
        </p:spPr>
      </p:pic>
      <p:pic>
        <p:nvPicPr>
          <p:cNvPr id="12" name="Picture 7" descr="http://img851.ph.126.net/pAtEZ0W4R_QkIG_2bjEEyA==/27162335252588515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70" y="6026928"/>
            <a:ext cx="683067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915" y="567409"/>
            <a:ext cx="3347899" cy="7010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24" y="5470414"/>
            <a:ext cx="853440" cy="12801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81" y="5470414"/>
            <a:ext cx="1280160" cy="12801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400" y="5470414"/>
            <a:ext cx="1091184" cy="1280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8" y="5464175"/>
            <a:ext cx="1280160" cy="12801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83" y="5470414"/>
            <a:ext cx="1042416" cy="128016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6" y="5476653"/>
            <a:ext cx="85344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2</a:t>
            </a:r>
            <a:r>
              <a:rPr lang="en-US" sz="4400" b="1" dirty="0" smtClean="0">
                <a:solidFill>
                  <a:srgbClr val="7030A0"/>
                </a:solidFill>
              </a:rPr>
              <a:t>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Method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Experiments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1651942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1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Problem</a:t>
            </a:r>
            <a:endParaRPr 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8229600" cy="6497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What properties are required of a good metric?</a:t>
            </a:r>
            <a:endParaRPr lang="en-US" sz="2800" b="1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28754" y="5048713"/>
            <a:ext cx="17251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Count data with </a:t>
            </a:r>
            <a:br>
              <a:rPr lang="en-US" sz="2400" dirty="0" smtClean="0"/>
            </a:br>
            <a:r>
              <a:rPr lang="en-US" sz="2400" dirty="0" smtClean="0"/>
              <a:t>total “mass” </a:t>
            </a:r>
            <a:r>
              <a:rPr lang="en-US" sz="2400" i="1" dirty="0" smtClean="0"/>
              <a:t>C</a:t>
            </a:r>
            <a:endParaRPr lang="en-US" sz="2400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n’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c’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r>
              <a:rPr lang="en-US" sz="2200" dirty="0" smtClean="0"/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328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312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vs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17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 1-4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891196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2" y="1407489"/>
            <a:ext cx="4606734" cy="483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616" y="6211196"/>
            <a:ext cx="5806384" cy="4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 5: Multimodal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1" y="1486216"/>
            <a:ext cx="8747217" cy="649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5001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including a mode is the same </a:t>
            </a:r>
            <a:r>
              <a:rPr lang="en-US" sz="2800" dirty="0" smtClean="0"/>
              <a:t>as</a:t>
            </a:r>
          </a:p>
          <a:p>
            <a:pPr algn="ctr"/>
            <a:r>
              <a:rPr lang="en-US" sz="2800" dirty="0" smtClean="0"/>
              <a:t>including </a:t>
            </a:r>
            <a:r>
              <a:rPr lang="en-US" sz="2800" dirty="0"/>
              <a:t>all values for that mode.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904583" y="5106689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4213460" y="4224094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=</a:t>
            </a:r>
          </a:p>
        </p:txBody>
      </p:sp>
      <p:sp>
        <p:nvSpPr>
          <p:cNvPr id="10" name="Cube 9"/>
          <p:cNvSpPr/>
          <p:nvPr/>
        </p:nvSpPr>
        <p:spPr>
          <a:xfrm>
            <a:off x="2756148" y="4672712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Cube 10"/>
          <p:cNvSpPr/>
          <p:nvPr/>
        </p:nvSpPr>
        <p:spPr>
          <a:xfrm>
            <a:off x="1136520" y="3284984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5267721" y="3592863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3851" y="589381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▶ New information (more modes) can </a:t>
            </a:r>
            <a:r>
              <a:rPr lang="en-US" sz="2800" dirty="0" smtClean="0"/>
              <a:t>only</a:t>
            </a:r>
          </a:p>
          <a:p>
            <a:pPr algn="ctr"/>
            <a:r>
              <a:rPr lang="en-US" sz="2800" dirty="0" smtClean="0"/>
              <a:t>make </a:t>
            </a:r>
            <a:r>
              <a:rPr lang="en-US" sz="2800" dirty="0"/>
              <a:t>our blocks more suspicious</a:t>
            </a:r>
          </a:p>
        </p:txBody>
      </p:sp>
    </p:spTree>
    <p:extLst>
      <p:ext uri="{BB962C8B-B14F-4D97-AF65-F5344CB8AC3E}">
        <p14:creationId xmlns:p14="http://schemas.microsoft.com/office/powerpoint/2010/main" val="207983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Our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Principled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Idea: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Scoring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2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Our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Principled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Idea: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Scoring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爆炸形 2 4"/>
          <p:cNvSpPr/>
          <p:nvPr/>
        </p:nvSpPr>
        <p:spPr>
          <a:xfrm>
            <a:off x="1784607" y="548620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28" name="矩形 31"/>
          <p:cNvSpPr/>
          <p:nvPr/>
        </p:nvSpPr>
        <p:spPr>
          <a:xfrm>
            <a:off x="367204" y="5837462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0.9%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9" name="矩形 32"/>
          <p:cNvSpPr/>
          <p:nvPr/>
        </p:nvSpPr>
        <p:spPr>
          <a:xfrm>
            <a:off x="7366055" y="580903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0.05%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Negative </a:t>
            </a:r>
            <a:r>
              <a:rPr lang="en-US" altLang="zh-CN" sz="2800" dirty="0"/>
              <a:t>log likelihood of block’s probability</a:t>
            </a:r>
            <a:endParaRPr lang="en-US" altLang="zh-CN" sz="2800" i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 marL="0" indent="0">
              <a:buClr>
                <a:srgbClr val="7030A0"/>
              </a:buClr>
              <a:buSzPct val="60000"/>
              <a:buNone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b="1" dirty="0"/>
              <a:t>Suspiciousness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3" y="2825593"/>
            <a:ext cx="7113308" cy="372785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67" y="2174572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 smtClean="0"/>
              <a:t>CrossSpot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until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convergence.</a:t>
            </a: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HOSVD,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LockInfer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[PAKDD’14]</a:t>
            </a: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convergence</a:t>
            </a:r>
            <a:endParaRPr lang="zh-CN" altLang="en-US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Parallelize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Scalable!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5" y="3356992"/>
            <a:ext cx="77448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Advantage: “Suspiciousness”+</a:t>
            </a:r>
            <a:r>
              <a:rPr lang="en-US" altLang="zh-CN" sz="3600" dirty="0" err="1" smtClean="0"/>
              <a:t>CrossSpot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Score dense blocks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Target multi-modal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Satisfy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 axioms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0422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3697391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>
                <a:solidFill>
                  <a:srgbClr val="7030A0"/>
                </a:solidFill>
              </a:rPr>
              <a:t>3</a:t>
            </a:r>
            <a:r>
              <a:rPr lang="en-US" sz="4400" b="1" dirty="0" smtClean="0">
                <a:solidFill>
                  <a:srgbClr val="7030A0"/>
                </a:solidFill>
              </a:rPr>
              <a:t>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Experiments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692399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2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Method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1651942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1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Problem</a:t>
            </a:r>
            <a:endParaRPr 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5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84863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1.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Problem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2. </a:t>
            </a:r>
            <a:r>
              <a:rPr lang="en-US" altLang="zh-CN" sz="4400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Method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Experiments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Experiments: Synthetic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en-US" altLang="zh-CN" sz="2400" dirty="0" smtClean="0"/>
              <a:t>random data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Block#1: 30×30×30 of 512	</a:t>
            </a:r>
            <a:r>
              <a:rPr lang="zh-CN" altLang="en-US" sz="2400" dirty="0" smtClean="0"/>
              <a:t>	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Block#3</a:t>
            </a:r>
            <a:r>
              <a:rPr lang="en-US" altLang="zh-CN" sz="2400" dirty="0" smtClean="0"/>
              <a:t>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Block#4</a:t>
            </a:r>
            <a:r>
              <a:rPr lang="en-US" altLang="zh-CN" sz="2400" dirty="0" smtClean="0"/>
              <a:t>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Manipulating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7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Performance:</a:t>
            </a:r>
            <a:r>
              <a:rPr lang="zh-CN" altLang="en-US" dirty="0"/>
              <a:t> </a:t>
            </a:r>
            <a:r>
              <a:rPr lang="en-US" dirty="0" smtClean="0"/>
              <a:t>Network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29" y="1972097"/>
            <a:ext cx="8363582" cy="27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a general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“suspiciousness”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 based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probability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 multi-modal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local search algorithm for catching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 behaviors</a:t>
            </a:r>
            <a:endParaRPr lang="zh-CN" altLang="en-US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17297" y="4056724"/>
            <a:ext cx="29787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7030A0"/>
                </a:solidFill>
              </a:rPr>
              <a:t>Thank</a:t>
            </a:r>
            <a:r>
              <a:rPr lang="zh-CN" altLang="en-US" sz="4400" dirty="0">
                <a:solidFill>
                  <a:srgbClr val="7030A0"/>
                </a:solidFill>
              </a:rPr>
              <a:t> </a:t>
            </a:r>
            <a:r>
              <a:rPr lang="en-US" altLang="zh-CN" sz="4400" dirty="0">
                <a:solidFill>
                  <a:srgbClr val="7030A0"/>
                </a:solidFill>
              </a:rPr>
              <a:t>you!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6" name="Subtitle 5"/>
          <p:cNvSpPr txBox="1">
            <a:spLocks/>
          </p:cNvSpPr>
          <p:nvPr/>
        </p:nvSpPr>
        <p:spPr>
          <a:xfrm>
            <a:off x="2871912" y="4826165"/>
            <a:ext cx="3438624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</a:t>
            </a:r>
            <a:endParaRPr lang="zh-CN" altLang="en-US" dirty="0" smtClean="0"/>
          </a:p>
          <a:p>
            <a:r>
              <a:rPr lang="en-US" altLang="zh-CN" dirty="0" smtClean="0"/>
              <a:t>mjiang89@gmail.com</a:t>
            </a:r>
            <a:endParaRPr lang="zh-CN" altLang="en-US" dirty="0" smtClean="0"/>
          </a:p>
          <a:p>
            <a:r>
              <a:rPr lang="en-US" altLang="zh-CN" dirty="0" err="1" smtClean="0"/>
              <a:t>www.meng-jiang.com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7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23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Erdös-Rényi</a:t>
            </a:r>
            <a:r>
              <a:rPr lang="en-US" dirty="0" smtClean="0"/>
              <a:t>-)Poisson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89802" y="2471917"/>
                <a:ext cx="2096664" cy="438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5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250" i="1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sz="2250" b="1" i="1">
                              <a:latin typeface="Cambria Math" charset="0"/>
                            </a:rPr>
                            <m:t>𝒊</m:t>
                          </m:r>
                        </m:sub>
                      </m:sSub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m:rPr>
                          <m:sty m:val="p"/>
                        </m:rPr>
                        <a:rPr lang="en-US" sz="225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Poisson</m:t>
                      </m:r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735" y="2152890"/>
                <a:ext cx="2717924" cy="55399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" y="4893921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Suspiciousness metric is the </a:t>
            </a:r>
            <a:r>
              <a:rPr lang="en-US" sz="2100" dirty="0">
                <a:solidFill>
                  <a:schemeClr val="accent5"/>
                </a:solidFill>
              </a:rPr>
              <a:t>negative log-likelihood </a:t>
            </a:r>
            <a:r>
              <a:rPr lang="en-US" sz="2100" dirty="0"/>
              <a:t>of the sub-block’s mass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421795" y="3396664"/>
                <a:ext cx="4359976" cy="10111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sz="225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225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sz="2250">
                          <a:latin typeface="Cambria Math" charset="0"/>
                          <a:ea typeface="Cambria Math" charset="0"/>
                          <a:cs typeface="Cambria Math" charset="0"/>
                        </a:rPr>
                        <m:t>log</m:t>
                      </m:r>
                      <m:r>
                        <a:rPr lang="en-US" sz="225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⁡</m:t>
                      </m:r>
                      <m:d>
                        <m:dPr>
                          <m:ctrlPr>
                            <a:rPr lang="en-US" sz="225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supHide m:val="on"/>
                              <m:ctrlPr>
                                <a:rPr lang="en-US" sz="22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sz="225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i</m:t>
                              </m:r>
                              <m:r>
                                <m:rPr>
                                  <m:brk m:alnAt="7"/>
                                </m:rPr>
                                <a:rPr lang="en-US" sz="22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25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𝑌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sz="225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Poisson</m:t>
                              </m:r>
                              <m:d>
                                <m:dPr>
                                  <m:ctrlPr>
                                    <a:rPr lang="en-US" sz="225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5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50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sz="225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en-US" sz="225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|</m:t>
                                  </m:r>
                                  <m:r>
                                    <a:rPr lang="en-US" sz="225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sz="225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060" y="3385884"/>
                <a:ext cx="5733877" cy="1317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776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Suspiciousness Metric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4893921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Suspiciousness metric is the </a:t>
            </a:r>
            <a:r>
              <a:rPr lang="en-US" sz="2100" dirty="0">
                <a:solidFill>
                  <a:schemeClr val="accent5"/>
                </a:solidFill>
              </a:rPr>
              <a:t>negative log-likelihood </a:t>
            </a:r>
            <a:r>
              <a:rPr lang="en-US" sz="2100" dirty="0"/>
              <a:t>of the sub-block’s mass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36" y="2125267"/>
            <a:ext cx="6045059" cy="102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77" y="3387464"/>
            <a:ext cx="4012175" cy="11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3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Suspiciousness Metric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" y="4893921"/>
            <a:ext cx="914399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Satisfies all axioms!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36" y="2125267"/>
            <a:ext cx="6045059" cy="1020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77" y="3387464"/>
            <a:ext cx="4012175" cy="111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0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2724"/>
          <a:stretch/>
        </p:blipFill>
        <p:spPr>
          <a:xfrm>
            <a:off x="3637585" y="2305593"/>
            <a:ext cx="5269133" cy="234526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165203" y="3522320"/>
            <a:ext cx="1796969" cy="286473"/>
          </a:xfrm>
          <a:prstGeom prst="roundRect">
            <a:avLst/>
          </a:prstGeom>
          <a:solidFill>
            <a:schemeClr val="accent1">
              <a:alpha val="3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Box 4"/>
          <p:cNvSpPr txBox="1"/>
          <p:nvPr/>
        </p:nvSpPr>
        <p:spPr>
          <a:xfrm>
            <a:off x="972274" y="5110947"/>
            <a:ext cx="6478055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Find optimal* subset of indices in mode </a:t>
            </a:r>
            <a:r>
              <a:rPr lang="en-US" i="1" dirty="0">
                <a:solidFill>
                  <a:schemeClr val="accent5"/>
                </a:solidFill>
              </a:rPr>
              <a:t>j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1" dirty="0">
                <a:solidFill>
                  <a:schemeClr val="accent5"/>
                </a:solidFill>
              </a:rPr>
              <a:t>in O(</a:t>
            </a:r>
            <a:r>
              <a:rPr lang="en-US" b="1" i="1" dirty="0" err="1">
                <a:solidFill>
                  <a:schemeClr val="accent5"/>
                </a:solidFill>
              </a:rPr>
              <a:t>N</a:t>
            </a:r>
            <a:r>
              <a:rPr lang="en-US" b="1" i="1" baseline="-25000" dirty="0" err="1">
                <a:solidFill>
                  <a:schemeClr val="accent5"/>
                </a:solidFill>
              </a:rPr>
              <a:t>j</a:t>
            </a:r>
            <a:r>
              <a:rPr lang="en-US" b="1" dirty="0">
                <a:solidFill>
                  <a:schemeClr val="accent5"/>
                </a:solidFill>
              </a:rPr>
              <a:t> log </a:t>
            </a:r>
            <a:r>
              <a:rPr lang="en-US" b="1" i="1" dirty="0" err="1">
                <a:solidFill>
                  <a:schemeClr val="accent5"/>
                </a:solidFill>
              </a:rPr>
              <a:t>N</a:t>
            </a:r>
            <a:r>
              <a:rPr lang="en-US" b="1" i="1" baseline="-25000" dirty="0" err="1">
                <a:solidFill>
                  <a:schemeClr val="accent5"/>
                </a:solidFill>
              </a:rPr>
              <a:t>j</a:t>
            </a:r>
            <a:r>
              <a:rPr lang="en-US" b="1" dirty="0">
                <a:solidFill>
                  <a:schemeClr val="accent5"/>
                </a:solidFill>
              </a:rPr>
              <a:t>) time.</a:t>
            </a:r>
          </a:p>
          <a:p>
            <a:endParaRPr lang="en-US" b="1" dirty="0">
              <a:solidFill>
                <a:schemeClr val="accent5"/>
              </a:solidFill>
            </a:endParaRPr>
          </a:p>
          <a:p>
            <a:r>
              <a:rPr lang="en-US" sz="1500" dirty="0">
                <a:solidFill>
                  <a:schemeClr val="accent5"/>
                </a:solidFill>
              </a:rPr>
              <a:t>*Optimal given other modes are held constant.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21125" y="3895604"/>
            <a:ext cx="295154" cy="1215342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8650" y="1962113"/>
            <a:ext cx="3047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Can use previous methods to seed algorithm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521125" y="2758393"/>
            <a:ext cx="1441048" cy="269111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6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Freeform 12"/>
          <p:cNvSpPr/>
          <p:nvPr/>
        </p:nvSpPr>
        <p:spPr>
          <a:xfrm>
            <a:off x="3654706" y="1794250"/>
            <a:ext cx="2968907" cy="938099"/>
          </a:xfrm>
          <a:custGeom>
            <a:avLst/>
            <a:gdLst>
              <a:gd name="connsiteX0" fmla="*/ 0 w 3958542"/>
              <a:gd name="connsiteY0" fmla="*/ 359548 h 1250799"/>
              <a:gd name="connsiteX1" fmla="*/ 3252486 w 3958542"/>
              <a:gd name="connsiteY1" fmla="*/ 47032 h 1250799"/>
              <a:gd name="connsiteX2" fmla="*/ 3958542 w 3958542"/>
              <a:gd name="connsiteY2" fmla="*/ 1250799 h 125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8542" h="1250799">
                <a:moveTo>
                  <a:pt x="0" y="359548"/>
                </a:moveTo>
                <a:cubicBezTo>
                  <a:pt x="1296364" y="129019"/>
                  <a:pt x="2592729" y="-101510"/>
                  <a:pt x="3252486" y="47032"/>
                </a:cubicBezTo>
                <a:cubicBezTo>
                  <a:pt x="3912243" y="195574"/>
                  <a:pt x="3958542" y="1250799"/>
                  <a:pt x="3958542" y="1250799"/>
                </a:cubicBezTo>
              </a:path>
            </a:pathLst>
          </a:custGeom>
          <a:noFill/>
          <a:ln w="1905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452712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Tests (Matrix)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849" y="1950847"/>
            <a:ext cx="5495504" cy="38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24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109" y="4233819"/>
            <a:ext cx="5449824" cy="195072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3330194" y="1685355"/>
            <a:ext cx="5562286" cy="2338944"/>
          </a:xfrm>
          <a:prstGeom prst="wedgeEllipseCallout">
            <a:avLst>
              <a:gd name="adj1" fmla="val -86459"/>
              <a:gd name="adj2" fmla="val 241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My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boss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wants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me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to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catch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fraud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in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such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big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table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–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billions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records,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tens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columns</a:t>
            </a:r>
            <a:r>
              <a:rPr lang="en-US" altLang="zh-CN" sz="2400" dirty="0" smtClean="0">
                <a:solidFill>
                  <a:schemeClr val="tx1"/>
                </a:solidFill>
              </a:rPr>
              <a:t>!!!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How?!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7912" y="6184539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fraud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3351236" y="5616137"/>
            <a:ext cx="5535697" cy="568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" y="2434356"/>
            <a:ext cx="3151632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Tests (3-mode Tensor)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620" y="1772816"/>
            <a:ext cx="6840760" cy="46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48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Synthetic Tests (3-mode Tensor)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765" y="1524000"/>
            <a:ext cx="7308469" cy="518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57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Suspicious Retweet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2381250"/>
            <a:ext cx="7821617" cy="231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04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92" y="2176765"/>
            <a:ext cx="8917211" cy="250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6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Massive</a:t>
            </a:r>
            <a:r>
              <a:rPr lang="zh-CN" altLang="en-US" sz="3600" dirty="0" smtClean="0"/>
              <a:t> </a:t>
            </a:r>
            <a:r>
              <a:rPr lang="en-US" altLang="zh-CN" sz="3600" b="1" dirty="0" smtClean="0"/>
              <a:t>Multi-Modal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Data: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en-US" altLang="zh-CN" sz="3600" dirty="0" smtClean="0"/>
              <a:t>Lines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(Mass)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Columns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(Mode)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30042"/>
              </p:ext>
            </p:extLst>
          </p:nvPr>
        </p:nvGraphicFramePr>
        <p:xfrm>
          <a:off x="179511" y="2060848"/>
          <a:ext cx="878497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1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Suspicious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Behaviors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Multi-Modal</a:t>
            </a:r>
            <a:r>
              <a:rPr lang="zh-CN" altLang="en-US" sz="3200" b="1" dirty="0" smtClean="0"/>
              <a:t> </a:t>
            </a:r>
            <a:r>
              <a:rPr lang="en-US" altLang="zh-CN" sz="3200" dirty="0" smtClean="0"/>
              <a:t>Data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95291"/>
            <a:ext cx="3604374" cy="2888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29" y="1744444"/>
            <a:ext cx="716171" cy="7161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39" y="2902118"/>
            <a:ext cx="890820" cy="5951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2" y="5299386"/>
            <a:ext cx="1396788" cy="13967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25" y="1540024"/>
            <a:ext cx="716171" cy="7161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83" y="1778013"/>
            <a:ext cx="716171" cy="7161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94" y="1760808"/>
            <a:ext cx="716171" cy="7161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47" y="1540024"/>
            <a:ext cx="716171" cy="7161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10" y="1778012"/>
            <a:ext cx="716171" cy="7161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07" y="1797203"/>
            <a:ext cx="716171" cy="7161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266" y="1778011"/>
            <a:ext cx="716171" cy="716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624" y="1540024"/>
            <a:ext cx="716171" cy="7161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426" y="4391331"/>
            <a:ext cx="557631" cy="9080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6210" y="4019898"/>
            <a:ext cx="1430741" cy="14307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255" y="3536013"/>
            <a:ext cx="890820" cy="5951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242" y="3014412"/>
            <a:ext cx="890820" cy="5951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82" y="3051079"/>
            <a:ext cx="890820" cy="5951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14" y="3238431"/>
            <a:ext cx="890820" cy="59516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59799" y="5450639"/>
            <a:ext cx="420555" cy="418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298877" y="5299386"/>
            <a:ext cx="584389" cy="570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94723" y="376805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58139" y="376319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568996" y="2511389"/>
            <a:ext cx="997069" cy="469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566065" y="2494182"/>
            <a:ext cx="1198532" cy="503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/>
          <p:cNvSpPr/>
          <p:nvPr/>
        </p:nvSpPr>
        <p:spPr>
          <a:xfrm rot="17272805">
            <a:off x="3661262" y="2273578"/>
            <a:ext cx="914400" cy="914400"/>
          </a:xfrm>
          <a:prstGeom prst="arc">
            <a:avLst>
              <a:gd name="adj1" fmla="val 14803465"/>
              <a:gd name="adj2" fmla="val 0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987277" y="278092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249457" y="29871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1232255" y="227455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-145598" y="299995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692046" y="184951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1756392" y="403414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1812540" y="359052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91104" y="468118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1305558" y="513651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35"/>
          <p:cNvCxnSpPr/>
          <p:nvPr/>
        </p:nvCxnSpPr>
        <p:spPr>
          <a:xfrm>
            <a:off x="1510324" y="369138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95" y="1817284"/>
            <a:ext cx="542549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15"/>
          <p:cNvSpPr/>
          <p:nvPr/>
        </p:nvSpPr>
        <p:spPr>
          <a:xfrm>
            <a:off x="7230410" y="2536707"/>
            <a:ext cx="189346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+Hashtag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+URL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+Product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+Location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552" y="5658941"/>
            <a:ext cx="91957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Question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Which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suspicious?</a:t>
            </a:r>
          </a:p>
          <a:p>
            <a:r>
              <a:rPr lang="en-US" altLang="zh-CN" sz="3200" dirty="0" smtClean="0"/>
              <a:t>We need a metric to evaluate the suspiciousness.</a:t>
            </a:r>
            <a:endParaRPr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121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1834</TotalTime>
  <Words>1284</Words>
  <Application>Microsoft Macintosh PowerPoint</Application>
  <PresentationFormat>On-screen Show (4:3)</PresentationFormat>
  <Paragraphs>281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Cambria Math</vt:lpstr>
      <vt:lpstr>Wingdings</vt:lpstr>
      <vt:lpstr>华文新魏</vt:lpstr>
      <vt:lpstr>宋体</vt:lpstr>
      <vt:lpstr>Arial</vt:lpstr>
      <vt:lpstr>meng</vt:lpstr>
      <vt:lpstr>A General suspiciousness metric for dense blocks in multimodal data</vt:lpstr>
      <vt:lpstr>ROADmap</vt:lpstr>
      <vt:lpstr>Suppose You Work in Twitter</vt:lpstr>
      <vt:lpstr>Massive Multi-Modal Data: Lines (Mass) &amp; Columns (Mode)</vt:lpstr>
      <vt:lpstr>Suspicious Behaviors in Multi-Modal Data</vt:lpstr>
      <vt:lpstr>Dense Blocks Indicates Suspiciousness</vt:lpstr>
      <vt:lpstr>Dense Blocks Indicates Suspiciousness</vt:lpstr>
      <vt:lpstr>Dense Blocks Indicates Suspiciousness</vt:lpstr>
      <vt:lpstr>Dense Blocks Indicates Suspiciousness</vt:lpstr>
      <vt:lpstr>Roadmap</vt:lpstr>
      <vt:lpstr>Metric Criteria</vt:lpstr>
      <vt:lpstr>Axioms 1-4</vt:lpstr>
      <vt:lpstr>Axiom 5: Multimodal</vt:lpstr>
      <vt:lpstr>Our Principled Idea: Scoring Suspiciousness</vt:lpstr>
      <vt:lpstr>Our Principled Idea: Scoring Suspiciousness</vt:lpstr>
      <vt:lpstr>A General Suspiciousness Metric</vt:lpstr>
      <vt:lpstr>CrossSpot: Local Search with the Metric</vt:lpstr>
      <vt:lpstr>Advantage: “Suspiciousness”+CrossSpot</vt:lpstr>
      <vt:lpstr>roadmap</vt:lpstr>
      <vt:lpstr>Performance: Synthetic Data</vt:lpstr>
      <vt:lpstr>Performance: Manipulating Trends</vt:lpstr>
      <vt:lpstr>Performance: Network Blocks</vt:lpstr>
      <vt:lpstr>Conclusion</vt:lpstr>
      <vt:lpstr>PowerPoint Presentation</vt:lpstr>
      <vt:lpstr>(Erdös-Rényi-)Poisson Model</vt:lpstr>
      <vt:lpstr>Suspiciousness Metric</vt:lpstr>
      <vt:lpstr>Suspiciousness Metric</vt:lpstr>
      <vt:lpstr>Search Algorithm</vt:lpstr>
      <vt:lpstr>Synthetic Tests (Matrix)</vt:lpstr>
      <vt:lpstr>Synthetic Tests (3-mode Tensor)</vt:lpstr>
      <vt:lpstr>Synthetic Tests (3-mode Tensor)</vt:lpstr>
      <vt:lpstr>Suspicious Retweet Blocks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MengJiang</cp:lastModifiedBy>
  <cp:revision>998</cp:revision>
  <dcterms:created xsi:type="dcterms:W3CDTF">2014-07-30T13:24:23Z</dcterms:created>
  <dcterms:modified xsi:type="dcterms:W3CDTF">2017-04-07T15:33:53Z</dcterms:modified>
</cp:coreProperties>
</file>